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80" r:id="rId4"/>
    <p:sldId id="27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62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30809-55DE-47F3-9802-203A9B2C2FE8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7D397-CF7F-4AA7-97C2-4BB24A9FE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79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ABF3EEB-61C0-4FAC-BA99-3020254D2E4D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CD1D430-2E8D-4314-A47C-901C37090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2514600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/>
            </a:br>
            <a:r>
              <a:rPr lang="en-US" dirty="0"/>
              <a:t>Computer architecture 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Introduction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 Basic computer operation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f1.gif (4622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905000"/>
            <a:ext cx="749595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computer performs basically five major operations or functions irrespective of their size and make. These are:</a:t>
            </a:r>
          </a:p>
          <a:p>
            <a:pPr lvl="1"/>
            <a:r>
              <a:rPr lang="en-US" sz="2400" dirty="0"/>
              <a:t>1) it accepts data or instructions by way of input, </a:t>
            </a:r>
          </a:p>
          <a:p>
            <a:pPr lvl="1"/>
            <a:r>
              <a:rPr lang="en-US" sz="2400" dirty="0"/>
              <a:t>2) it stores data, </a:t>
            </a:r>
          </a:p>
          <a:p>
            <a:pPr lvl="1"/>
            <a:r>
              <a:rPr lang="en-US" sz="2400" dirty="0"/>
              <a:t>3) it can process data as required by the user, </a:t>
            </a:r>
          </a:p>
          <a:p>
            <a:pPr lvl="1"/>
            <a:r>
              <a:rPr lang="en-US" sz="2400" dirty="0"/>
              <a:t>4) it gives results in the form of output, and </a:t>
            </a:r>
          </a:p>
          <a:p>
            <a:pPr lvl="1"/>
            <a:r>
              <a:rPr lang="en-US" sz="2400" dirty="0"/>
              <a:t>5) it controls all operations inside a computer.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Basic Operational Concepts of a Computer</a:t>
            </a:r>
            <a:r>
              <a:rPr lang="en-US" sz="2400" b="1" dirty="0"/>
              <a:t> </a:t>
            </a:r>
            <a:endParaRPr lang="en-US" sz="2400" dirty="0"/>
          </a:p>
          <a:p>
            <a:pPr lvl="0"/>
            <a:r>
              <a:rPr lang="en-US" sz="2800" dirty="0"/>
              <a:t>Most computer operations are executed in the ALU (arithmetic and logic unit) of a processor. </a:t>
            </a:r>
          </a:p>
          <a:p>
            <a:pPr lvl="0"/>
            <a:r>
              <a:rPr lang="en-US" sz="2800" dirty="0"/>
              <a:t>Example: to add two numbers that are both located in memory. </a:t>
            </a:r>
          </a:p>
          <a:p>
            <a:pPr lvl="1"/>
            <a:r>
              <a:rPr lang="en-US" sz="2400" dirty="0"/>
              <a:t>Each number is brought into the processor, and the addition is carried out by the ALU. </a:t>
            </a:r>
          </a:p>
          <a:p>
            <a:pPr lvl="1"/>
            <a:r>
              <a:rPr lang="en-US" sz="2400" dirty="0"/>
              <a:t>The sum then may be stored in memory or retained in the processor for immediate use.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Registers </a:t>
            </a:r>
            <a:endParaRPr lang="en-US" sz="2800" dirty="0"/>
          </a:p>
          <a:p>
            <a:pPr lvl="1"/>
            <a:r>
              <a:rPr lang="en-US" sz="2400" dirty="0"/>
              <a:t>When operands are brought into the processor, they are stored in high-speed storage elements (registers). </a:t>
            </a:r>
          </a:p>
          <a:p>
            <a:pPr lvl="1"/>
            <a:r>
              <a:rPr lang="en-US" sz="2400" dirty="0"/>
              <a:t>A register can store one piece of data (8-bit registers, 16-bit registers, 32-bit registers, 64-bit registers, etc…) </a:t>
            </a:r>
          </a:p>
          <a:p>
            <a:pPr lvl="1"/>
            <a:r>
              <a:rPr lang="en-US" sz="2400" dirty="0"/>
              <a:t>Access time to registers are faster than access times to the fastest cache unit in the memory hierarchy.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Instructions </a:t>
            </a:r>
            <a:endParaRPr lang="en-US" sz="2800" dirty="0"/>
          </a:p>
          <a:p>
            <a:pPr lvl="0"/>
            <a:r>
              <a:rPr lang="en-US" sz="2800" dirty="0"/>
              <a:t>Instructions for a processor are defined in the ISA (Instruction Set Architecture)  </a:t>
            </a:r>
          </a:p>
          <a:p>
            <a:pPr lvl="0"/>
            <a:r>
              <a:rPr lang="en-US" sz="2800" dirty="0"/>
              <a:t>Typical instructions include: </a:t>
            </a:r>
          </a:p>
          <a:p>
            <a:pPr lvl="2">
              <a:buNone/>
            </a:pPr>
            <a:r>
              <a:rPr lang="en-US" sz="2400" dirty="0"/>
              <a:t>– </a:t>
            </a:r>
            <a:r>
              <a:rPr lang="en-US" sz="2400" dirty="0" err="1"/>
              <a:t>Mov</a:t>
            </a:r>
            <a:r>
              <a:rPr lang="en-US" sz="2400" dirty="0"/>
              <a:t> BX, </a:t>
            </a:r>
            <a:r>
              <a:rPr lang="en-US" sz="2400" dirty="0" err="1"/>
              <a:t>LocA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Fetch the instruction </a:t>
            </a:r>
          </a:p>
          <a:p>
            <a:pPr lvl="1"/>
            <a:r>
              <a:rPr lang="en-US" sz="2400" dirty="0"/>
              <a:t>Fetch the contents of memory location </a:t>
            </a:r>
            <a:r>
              <a:rPr lang="en-US" sz="2400" dirty="0" err="1"/>
              <a:t>LocA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Store the contents in general purpose register BX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BUS STRUCTURES</a:t>
            </a:r>
            <a:r>
              <a:rPr lang="en-US" sz="2800" dirty="0"/>
              <a:t>: </a:t>
            </a:r>
          </a:p>
          <a:p>
            <a:pPr lvl="1"/>
            <a:r>
              <a:rPr lang="en-US" sz="2400" dirty="0"/>
              <a:t>A bus is basically a subsystem which transfers data between the components of computer</a:t>
            </a:r>
          </a:p>
          <a:p>
            <a:pPr lvl="1"/>
            <a:r>
              <a:rPr lang="en-US" sz="2400" dirty="0"/>
              <a:t>It connects peripheral devices at the same time. </a:t>
            </a:r>
          </a:p>
          <a:p>
            <a:r>
              <a:rPr lang="en-US" sz="2800" i="1" dirty="0"/>
              <a:t>Some properties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In single bus structure all units are connected in the same bus than connecting different buses as multiple bus structure. </a:t>
            </a:r>
          </a:p>
          <a:p>
            <a:pPr lvl="1"/>
            <a:r>
              <a:rPr lang="en-US" sz="2400" dirty="0"/>
              <a:t>Multiple bus structure's performance is better than single bus structure. </a:t>
            </a:r>
          </a:p>
          <a:p>
            <a:pPr lvl="1"/>
            <a:r>
              <a:rPr lang="en-US" sz="2400" dirty="0"/>
              <a:t>Single bus structure's cost is cheap than multiple bus structure. </a:t>
            </a:r>
          </a:p>
          <a:p>
            <a:pPr lvl="1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Single (a) and multiple (b) bus structures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905000"/>
            <a:ext cx="7010400" cy="442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Performance </a:t>
            </a:r>
            <a:endParaRPr lang="en-US" sz="2800" dirty="0"/>
          </a:p>
          <a:p>
            <a:pPr lvl="1"/>
            <a:r>
              <a:rPr lang="en-US" sz="2400" dirty="0"/>
              <a:t>Computer performance is often described in terms of clock speed (usually in MHz or GHz). </a:t>
            </a:r>
          </a:p>
          <a:p>
            <a:pPr lvl="1"/>
            <a:r>
              <a:rPr lang="en-US" sz="2400" dirty="0"/>
              <a:t>This refers to the cycles per second of the main clock of the CPU. </a:t>
            </a:r>
          </a:p>
          <a:p>
            <a:pPr lvl="1"/>
            <a:r>
              <a:rPr lang="en-US" sz="2400" dirty="0"/>
              <a:t>It is somewhat misleading, as a machine with a higher clock rate may not necessarily have higher performance. </a:t>
            </a:r>
          </a:p>
          <a:p>
            <a:pPr lvl="1"/>
            <a:r>
              <a:rPr lang="en-US" sz="2400" dirty="0"/>
              <a:t>The manufacturers have moved away from clock speed as a measure of performance.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Modern CPUs can execute multiple instructions per clock cycle to speed up. Other factors influence speed:</a:t>
            </a:r>
          </a:p>
          <a:p>
            <a:pPr lvl="1"/>
            <a:r>
              <a:rPr lang="en-US" sz="2400" dirty="0"/>
              <a:t>The mix of functional units, bus speeds, </a:t>
            </a:r>
          </a:p>
          <a:p>
            <a:pPr lvl="1"/>
            <a:r>
              <a:rPr lang="en-US" sz="2400" dirty="0"/>
              <a:t>Available main and cache memory</a:t>
            </a:r>
          </a:p>
          <a:p>
            <a:pPr lvl="1"/>
            <a:r>
              <a:rPr lang="en-US" sz="2400" dirty="0"/>
              <a:t>The type and order of instructions in the programs being run</a:t>
            </a:r>
          </a:p>
          <a:p>
            <a:pPr lvl="1"/>
            <a:r>
              <a:rPr lang="en-US" sz="2400" dirty="0"/>
              <a:t>Performance is affected by a very wide range of design choices — for example, pipelining, parallel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There are two main types of speed - latency and throughput. </a:t>
            </a:r>
          </a:p>
          <a:p>
            <a:pPr lvl="1"/>
            <a:r>
              <a:rPr lang="en-US" sz="2400" dirty="0"/>
              <a:t>Latency is the time between the start of a process and its completion</a:t>
            </a:r>
          </a:p>
          <a:p>
            <a:pPr lvl="1"/>
            <a:r>
              <a:rPr lang="en-US" sz="2400" dirty="0"/>
              <a:t>Throughput is the amount of work done per unit time. </a:t>
            </a:r>
          </a:p>
          <a:p>
            <a:pPr lvl="1"/>
            <a:r>
              <a:rPr lang="en-US" sz="2400" dirty="0"/>
              <a:t>Interrupt latency is the guaranteed maximum response time of the system to an electronic event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411162"/>
          </a:xfrm>
        </p:spPr>
        <p:txBody>
          <a:bodyPr>
            <a:noAutofit/>
          </a:bodyPr>
          <a:lstStyle/>
          <a:p>
            <a:r>
              <a:rPr lang="en-US" sz="2400" dirty="0"/>
              <a:t>Computer Architecture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447327"/>
              </p:ext>
            </p:extLst>
          </p:nvPr>
        </p:nvGraphicFramePr>
        <p:xfrm>
          <a:off x="228600" y="533400"/>
          <a:ext cx="8686800" cy="6172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8992855" imgH="6744641" progId="MSPhotoEd.3">
                  <p:embed/>
                </p:oleObj>
              </mc:Choice>
              <mc:Fallback>
                <p:oleObj name="Photo Editor Photo" r:id="rId2" imgW="8992855" imgH="674464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33400"/>
                        <a:ext cx="8686800" cy="61721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Why study performance?</a:t>
            </a:r>
            <a:endParaRPr lang="en-US" sz="2800" dirty="0"/>
          </a:p>
          <a:p>
            <a:pPr lvl="1"/>
            <a:r>
              <a:rPr lang="en-US" sz="2400" dirty="0"/>
              <a:t>Make intelligent design choices</a:t>
            </a:r>
          </a:p>
          <a:p>
            <a:pPr lvl="1"/>
            <a:r>
              <a:rPr lang="en-US" sz="2400" dirty="0"/>
              <a:t>See through the marketing publicity</a:t>
            </a:r>
          </a:p>
          <a:p>
            <a:pPr lvl="1"/>
            <a:r>
              <a:rPr lang="en-US" sz="2400" dirty="0"/>
              <a:t>Key to understanding underlying computer organization</a:t>
            </a:r>
          </a:p>
          <a:p>
            <a:pPr lvl="2"/>
            <a:r>
              <a:rPr lang="en-US" sz="2200" dirty="0"/>
              <a:t>Why is some hardware faster than others for different programs?</a:t>
            </a:r>
          </a:p>
          <a:p>
            <a:pPr lvl="2"/>
            <a:r>
              <a:rPr lang="en-US" sz="2200" dirty="0"/>
              <a:t>What factors of system performance are hardware related? (e.g., Do we need a new machine, or a new operating system?)</a:t>
            </a:r>
          </a:p>
          <a:p>
            <a:pPr lvl="2"/>
            <a:r>
              <a:rPr lang="en-US" sz="2200" dirty="0"/>
              <a:t>How does a machine’s instruction set affect its performance?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Design Tradeoff</a:t>
            </a:r>
            <a:endParaRPr lang="en-US" sz="2800" dirty="0"/>
          </a:p>
          <a:p>
            <a:pPr lvl="1"/>
            <a:r>
              <a:rPr lang="en-US" sz="2400" dirty="0"/>
              <a:t>Maximum performance: measured by the numbers of instructions executed per sec</a:t>
            </a:r>
          </a:p>
          <a:p>
            <a:pPr lvl="1"/>
            <a:r>
              <a:rPr lang="en-US" sz="2400" dirty="0"/>
              <a:t>Minimum cost: measured by the size of the circuit.</a:t>
            </a:r>
          </a:p>
          <a:p>
            <a:pPr lvl="1"/>
            <a:r>
              <a:rPr lang="en-US" sz="2400" dirty="0"/>
              <a:t>Best performance/price: measured by the ratio of speed to size.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Execution time</a:t>
            </a:r>
            <a:endParaRPr lang="en-US" sz="2800" dirty="0"/>
          </a:p>
          <a:p>
            <a:pPr lvl="1"/>
            <a:r>
              <a:rPr lang="en-US" sz="2400" dirty="0"/>
              <a:t>Elapsed Time/Wall Clock Time: counts everything </a:t>
            </a:r>
            <a:r>
              <a:rPr lang="en-US" sz="2400" i="1" dirty="0"/>
              <a:t>(disk and memory accesses, I/O, etc.) </a:t>
            </a:r>
            <a:r>
              <a:rPr lang="en-US" sz="2400" dirty="0"/>
              <a:t>a useful number, but often not good for comparison purposes</a:t>
            </a:r>
          </a:p>
          <a:p>
            <a:pPr lvl="1"/>
            <a:r>
              <a:rPr lang="en-US" sz="2400" dirty="0"/>
              <a:t>CPU time: Doesn’t include I/O or time spent running other programs can be broken up into system time, and user time</a:t>
            </a:r>
          </a:p>
          <a:p>
            <a:pPr lvl="1"/>
            <a:r>
              <a:rPr lang="en-US" sz="2400" dirty="0"/>
              <a:t>Our focus on CPU time: Time spent executing actual instructions of “our” program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Measure of performance:</a:t>
            </a:r>
            <a:endParaRPr lang="en-US" sz="2800" dirty="0"/>
          </a:p>
          <a:p>
            <a:pPr lvl="1"/>
            <a:r>
              <a:rPr lang="en-US" sz="2400" dirty="0"/>
              <a:t>cycle time=time between ticks= seconds/cycle</a:t>
            </a:r>
          </a:p>
          <a:p>
            <a:pPr lvl="1"/>
            <a:r>
              <a:rPr lang="en-US" sz="2400" dirty="0"/>
              <a:t>clock rate (frequency)=cycles per second </a:t>
            </a:r>
            <a:br>
              <a:rPr lang="en-US" sz="2400" dirty="0"/>
            </a:br>
            <a:r>
              <a:rPr lang="en-US" sz="2400" dirty="0"/>
              <a:t>(1 Hz. = 1 cycle/sec) </a:t>
            </a:r>
          </a:p>
          <a:p>
            <a:pPr lvl="1"/>
            <a:r>
              <a:rPr lang="en-US" sz="2400" dirty="0"/>
              <a:t>A 200 MHz clock has a cycle time	 </a:t>
            </a:r>
            <a:br>
              <a:rPr lang="en-US" sz="2400" dirty="0"/>
            </a:br>
            <a:r>
              <a:rPr lang="en-US" sz="2400" dirty="0"/>
              <a:t>                                  (cycle time)</a:t>
            </a:r>
          </a:p>
          <a:p>
            <a:endParaRPr lang="en-US" sz="2800" dirty="0"/>
          </a:p>
          <a:p>
            <a:pPr lvl="1"/>
            <a:r>
              <a:rPr lang="en-US" sz="2400" dirty="0"/>
              <a:t>A 3 GHz clock has a cycle time	 	</a:t>
            </a:r>
            <a:br>
              <a:rPr lang="en-US" sz="2400" dirty="0"/>
            </a:br>
            <a:r>
              <a:rPr lang="en-US" sz="2400" dirty="0"/>
              <a:t>                                   (cycle time)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097" name="Object 1"/>
          <p:cNvGraphicFramePr>
            <a:graphicFrameLocks noChangeAspect="1"/>
          </p:cNvGraphicFramePr>
          <p:nvPr/>
        </p:nvGraphicFramePr>
        <p:xfrm>
          <a:off x="1905000" y="3505200"/>
          <a:ext cx="2583366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33500" imgH="393700" progId="Equation.3">
                  <p:embed/>
                </p:oleObj>
              </mc:Choice>
              <mc:Fallback>
                <p:oleObj name="Equation" r:id="rId2" imgW="1333500" imgH="39370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505200"/>
                        <a:ext cx="2583366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2286000" y="4800600"/>
          <a:ext cx="2209800" cy="633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58310" imgH="393529" progId="Equation.3">
                  <p:embed/>
                </p:oleObj>
              </mc:Choice>
              <mc:Fallback>
                <p:oleObj name="Equation" r:id="rId4" imgW="1358310" imgH="393529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800600"/>
                        <a:ext cx="2209800" cy="6335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performance is measured in MIPS (million instructions per second) what is defined as: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000" dirty="0"/>
              <a:t>Machine A has a clock cycle time of 10 ns. and a CPI of 2.0</a:t>
            </a:r>
          </a:p>
          <a:p>
            <a:pPr lvl="1"/>
            <a:r>
              <a:rPr lang="en-US" sz="2000" dirty="0"/>
              <a:t>Machine B has a clock cycle time of 20 ns. and a CPI of 1.2</a:t>
            </a:r>
          </a:p>
          <a:p>
            <a:pPr lvl="1"/>
            <a:r>
              <a:rPr lang="en-US" sz="2000" dirty="0"/>
              <a:t>What machine is faster for this program, and by how much?</a:t>
            </a:r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519853" y="2971801"/>
          <a:ext cx="831934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06900" imgH="431800" progId="Equation.3">
                  <p:embed/>
                </p:oleObj>
              </mc:Choice>
              <mc:Fallback>
                <p:oleObj name="Equation" r:id="rId2" imgW="4406900" imgH="431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853" y="2971801"/>
                        <a:ext cx="8319347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Solution: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Hence machine A is faster by a factor (50/41.66)=1.2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1295399" y="2133600"/>
          <a:ext cx="450272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419100" progId="Equation.3">
                  <p:embed/>
                </p:oleObj>
              </mc:Choice>
              <mc:Fallback>
                <p:oleObj name="Equation" r:id="rId2" imgW="1905000" imgH="419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399" y="2133600"/>
                        <a:ext cx="4502727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1295400" y="3124199"/>
          <a:ext cx="4876800" cy="914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20900" imgH="419100" progId="Equation.3">
                  <p:embed/>
                </p:oleObj>
              </mc:Choice>
              <mc:Fallback>
                <p:oleObj name="Equation" r:id="rId4" imgW="2120900" imgH="4191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24199"/>
                        <a:ext cx="4876800" cy="9144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0" y="8763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72169" y="457201"/>
            <a:ext cx="8262044" cy="1219200"/>
          </a:xfrm>
        </p:spPr>
        <p:txBody>
          <a:bodyPr>
            <a:normAutofit fontScale="90000"/>
          </a:bodyPr>
          <a:lstStyle/>
          <a:p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What is "Computer Architecture”? </a:t>
            </a:r>
            <a:br>
              <a:rPr lang="en-US" altLang="en-US" dirty="0"/>
            </a:br>
            <a:r>
              <a:rPr lang="en-US" altLang="en-US" sz="2700" dirty="0">
                <a:solidFill>
                  <a:schemeClr val="tx1"/>
                </a:solidFill>
              </a:rPr>
              <a:t>A system concept integrating software, hardware, and firmware to specify the design of computing systems</a:t>
            </a:r>
            <a:br>
              <a:rPr lang="en-US" altLang="en-US" sz="5300" dirty="0"/>
            </a:br>
            <a:endParaRPr lang="en-US" altLang="en-US" dirty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015691" y="2238347"/>
            <a:ext cx="50911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lnSpc>
                <a:spcPct val="85000"/>
              </a:lnSpc>
              <a:spcBef>
                <a:spcPct val="100000"/>
              </a:spcBef>
              <a:buSzPct val="100000"/>
              <a:buChar char="°"/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87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dirty="0"/>
              <a:t>° Co-ordination of</a:t>
            </a:r>
            <a:r>
              <a:rPr lang="en-US" altLang="en-US" sz="2400" i="1" dirty="0"/>
              <a:t> levels of abstraction</a:t>
            </a:r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1303338" y="5715000"/>
            <a:ext cx="4638675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lnSpc>
                <a:spcPct val="85000"/>
              </a:lnSpc>
              <a:spcBef>
                <a:spcPct val="100000"/>
              </a:spcBef>
              <a:buSzPct val="100000"/>
              <a:buChar char="°"/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800" dirty="0"/>
              <a:t>° Under a  set of rapidly  changing </a:t>
            </a:r>
            <a:r>
              <a:rPr lang="en-US" altLang="en-US" sz="1800" i="1" dirty="0"/>
              <a:t>Forces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89546" y="2617039"/>
            <a:ext cx="6061075" cy="3146281"/>
            <a:chOff x="1682750" y="1920443"/>
            <a:chExt cx="5695950" cy="2753157"/>
          </a:xfrm>
        </p:grpSpPr>
        <p:sp>
          <p:nvSpPr>
            <p:cNvPr id="13316" name="Rectangle 4"/>
            <p:cNvSpPr>
              <a:spLocks noChangeArrowheads="1"/>
            </p:cNvSpPr>
            <p:nvPr/>
          </p:nvSpPr>
          <p:spPr bwMode="auto">
            <a:xfrm>
              <a:off x="3797300" y="3365500"/>
              <a:ext cx="1282700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2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/>
                <a:t>I/O system</a:t>
              </a:r>
            </a:p>
          </p:txBody>
        </p:sp>
        <p:sp>
          <p:nvSpPr>
            <p:cNvPr id="13317" name="Rectangle 5"/>
            <p:cNvSpPr>
              <a:spLocks noChangeArrowheads="1"/>
            </p:cNvSpPr>
            <p:nvPr/>
          </p:nvSpPr>
          <p:spPr bwMode="auto">
            <a:xfrm>
              <a:off x="2298700" y="4394200"/>
              <a:ext cx="25400" cy="27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762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>
              <a:off x="1981200" y="3365500"/>
              <a:ext cx="1739900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2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/>
                <a:t>Instr. Set Proc.</a:t>
              </a:r>
            </a:p>
          </p:txBody>
        </p:sp>
        <p:sp>
          <p:nvSpPr>
            <p:cNvPr id="13319" name="Rectangle 7"/>
            <p:cNvSpPr>
              <a:spLocks noChangeArrowheads="1"/>
            </p:cNvSpPr>
            <p:nvPr/>
          </p:nvSpPr>
          <p:spPr bwMode="auto">
            <a:xfrm>
              <a:off x="1949450" y="3346450"/>
              <a:ext cx="3111500" cy="381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13320" name="Line 8"/>
            <p:cNvSpPr>
              <a:spLocks noChangeShapeType="1"/>
            </p:cNvSpPr>
            <p:nvPr/>
          </p:nvSpPr>
          <p:spPr bwMode="auto">
            <a:xfrm>
              <a:off x="3771900" y="3346450"/>
              <a:ext cx="0" cy="406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1" name="Rectangle 9"/>
            <p:cNvSpPr>
              <a:spLocks noChangeArrowheads="1"/>
            </p:cNvSpPr>
            <p:nvPr/>
          </p:nvSpPr>
          <p:spPr bwMode="auto">
            <a:xfrm>
              <a:off x="2387600" y="2806700"/>
              <a:ext cx="1117600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2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/>
                <a:t>Compiler</a:t>
              </a:r>
            </a:p>
          </p:txBody>
        </p:sp>
        <p:sp>
          <p:nvSpPr>
            <p:cNvPr id="13322" name="Rectangle 10"/>
            <p:cNvSpPr>
              <a:spLocks noChangeArrowheads="1"/>
            </p:cNvSpPr>
            <p:nvPr/>
          </p:nvSpPr>
          <p:spPr bwMode="auto">
            <a:xfrm>
              <a:off x="2343150" y="2825750"/>
              <a:ext cx="1130300" cy="33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13323" name="Rectangle 11"/>
            <p:cNvSpPr>
              <a:spLocks noChangeArrowheads="1"/>
            </p:cNvSpPr>
            <p:nvPr/>
          </p:nvSpPr>
          <p:spPr bwMode="auto">
            <a:xfrm>
              <a:off x="3492500" y="2501900"/>
              <a:ext cx="1206500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2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/>
                <a:t>Operating</a:t>
              </a:r>
            </a:p>
          </p:txBody>
        </p:sp>
        <p:sp>
          <p:nvSpPr>
            <p:cNvPr id="13324" name="Rectangle 12"/>
            <p:cNvSpPr>
              <a:spLocks noChangeArrowheads="1"/>
            </p:cNvSpPr>
            <p:nvPr/>
          </p:nvSpPr>
          <p:spPr bwMode="auto">
            <a:xfrm>
              <a:off x="3771900" y="2755900"/>
              <a:ext cx="939800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2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/>
                <a:t>System</a:t>
              </a:r>
            </a:p>
          </p:txBody>
        </p:sp>
        <p:sp>
          <p:nvSpPr>
            <p:cNvPr id="13325" name="Line 13"/>
            <p:cNvSpPr>
              <a:spLocks noChangeShapeType="1"/>
            </p:cNvSpPr>
            <p:nvPr/>
          </p:nvSpPr>
          <p:spPr bwMode="auto">
            <a:xfrm flipV="1">
              <a:off x="2997200" y="2406650"/>
              <a:ext cx="0" cy="393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6" name="Line 14"/>
            <p:cNvSpPr>
              <a:spLocks noChangeShapeType="1"/>
            </p:cNvSpPr>
            <p:nvPr/>
          </p:nvSpPr>
          <p:spPr bwMode="auto">
            <a:xfrm>
              <a:off x="3003550" y="2413000"/>
              <a:ext cx="1866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Line 15"/>
            <p:cNvSpPr>
              <a:spLocks noChangeShapeType="1"/>
            </p:cNvSpPr>
            <p:nvPr/>
          </p:nvSpPr>
          <p:spPr bwMode="auto">
            <a:xfrm>
              <a:off x="4869970" y="2419350"/>
              <a:ext cx="0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Rectangle 16"/>
            <p:cNvSpPr>
              <a:spLocks noChangeArrowheads="1"/>
            </p:cNvSpPr>
            <p:nvPr/>
          </p:nvSpPr>
          <p:spPr bwMode="auto">
            <a:xfrm>
              <a:off x="2133600" y="2006600"/>
              <a:ext cx="1371600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2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/>
                <a:t>Application</a:t>
              </a:r>
            </a:p>
          </p:txBody>
        </p:sp>
        <p:sp>
          <p:nvSpPr>
            <p:cNvPr id="13329" name="Line 17"/>
            <p:cNvSpPr>
              <a:spLocks noChangeShapeType="1"/>
            </p:cNvSpPr>
            <p:nvPr/>
          </p:nvSpPr>
          <p:spPr bwMode="auto">
            <a:xfrm flipV="1">
              <a:off x="1917774" y="1920443"/>
              <a:ext cx="0" cy="1257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0" name="Line 18"/>
            <p:cNvSpPr>
              <a:spLocks noChangeShapeType="1"/>
            </p:cNvSpPr>
            <p:nvPr/>
          </p:nvSpPr>
          <p:spPr bwMode="auto">
            <a:xfrm>
              <a:off x="1924050" y="1924050"/>
              <a:ext cx="2743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1" name="Line 19"/>
            <p:cNvSpPr>
              <a:spLocks noChangeShapeType="1"/>
            </p:cNvSpPr>
            <p:nvPr/>
          </p:nvSpPr>
          <p:spPr bwMode="auto">
            <a:xfrm>
              <a:off x="4678001" y="1924050"/>
              <a:ext cx="0" cy="508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Rectangle 20"/>
            <p:cNvSpPr>
              <a:spLocks noChangeArrowheads="1"/>
            </p:cNvSpPr>
            <p:nvPr/>
          </p:nvSpPr>
          <p:spPr bwMode="auto">
            <a:xfrm>
              <a:off x="2578100" y="3797300"/>
              <a:ext cx="1651000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2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/>
                <a:t>Digital Design</a:t>
              </a:r>
            </a:p>
          </p:txBody>
        </p:sp>
        <p:sp>
          <p:nvSpPr>
            <p:cNvPr id="13333" name="Rectangle 21"/>
            <p:cNvSpPr>
              <a:spLocks noChangeArrowheads="1"/>
            </p:cNvSpPr>
            <p:nvPr/>
          </p:nvSpPr>
          <p:spPr bwMode="auto">
            <a:xfrm>
              <a:off x="2114550" y="3765550"/>
              <a:ext cx="2654300" cy="3429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13334" name="Rectangle 22"/>
            <p:cNvSpPr>
              <a:spLocks noChangeArrowheads="1"/>
            </p:cNvSpPr>
            <p:nvPr/>
          </p:nvSpPr>
          <p:spPr bwMode="auto">
            <a:xfrm>
              <a:off x="2362200" y="4165600"/>
              <a:ext cx="1676400" cy="330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2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/>
                <a:t>Circuit Design</a:t>
              </a:r>
            </a:p>
          </p:txBody>
        </p:sp>
        <p:sp>
          <p:nvSpPr>
            <p:cNvPr id="13335" name="Rectangle 23"/>
            <p:cNvSpPr>
              <a:spLocks noChangeArrowheads="1"/>
            </p:cNvSpPr>
            <p:nvPr/>
          </p:nvSpPr>
          <p:spPr bwMode="auto">
            <a:xfrm>
              <a:off x="2266950" y="4146550"/>
              <a:ext cx="2247900" cy="3937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13337" name="Rectangle 25" descr="50%"/>
            <p:cNvSpPr>
              <a:spLocks noChangeArrowheads="1"/>
            </p:cNvSpPr>
            <p:nvPr/>
          </p:nvSpPr>
          <p:spPr bwMode="auto">
            <a:xfrm>
              <a:off x="1682750" y="3181350"/>
              <a:ext cx="3924300" cy="139700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b="0">
                <a:latin typeface="Times New Roman" pitchFamily="18" charset="0"/>
              </a:endParaRPr>
            </a:p>
          </p:txBody>
        </p:sp>
        <p:sp>
          <p:nvSpPr>
            <p:cNvPr id="13338" name="Rectangle 26"/>
            <p:cNvSpPr>
              <a:spLocks noChangeArrowheads="1"/>
            </p:cNvSpPr>
            <p:nvPr/>
          </p:nvSpPr>
          <p:spPr bwMode="auto">
            <a:xfrm>
              <a:off x="5651500" y="3022600"/>
              <a:ext cx="1727200" cy="517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lnSpc>
                  <a:spcPct val="85000"/>
                </a:lnSpc>
                <a:spcBef>
                  <a:spcPct val="100000"/>
                </a:spcBef>
                <a:buSzPct val="100000"/>
                <a:buChar char="°"/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40000"/>
                </a:spcBef>
                <a:buSzPct val="100000"/>
                <a:buChar char="•"/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lnSpc>
                  <a:spcPct val="85000"/>
                </a:lnSpc>
                <a:spcBef>
                  <a:spcPct val="40000"/>
                </a:spcBef>
                <a:buSzPct val="100000"/>
                <a:buChar char="-"/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/>
                <a:t>Instruction Set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dirty="0"/>
                <a:t>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92471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29"/>
            <a:ext cx="8458200" cy="4005072"/>
          </a:xfrm>
        </p:spPr>
        <p:txBody>
          <a:bodyPr/>
          <a:lstStyle/>
          <a:p>
            <a:r>
              <a:rPr lang="en-US" i="1" dirty="0"/>
              <a:t>Consider three terms – </a:t>
            </a:r>
            <a:r>
              <a:rPr lang="en-US" dirty="0">
                <a:solidFill>
                  <a:srgbClr val="C00000"/>
                </a:solidFill>
              </a:rPr>
              <a:t>Computer organization, computer architecture and computer design</a:t>
            </a:r>
          </a:p>
          <a:p>
            <a:r>
              <a:rPr lang="en-US" i="1" dirty="0"/>
              <a:t>Computer Organization</a:t>
            </a:r>
            <a:r>
              <a:rPr lang="en-US" dirty="0"/>
              <a:t> refers to the level of concept between digital logic level and OS. </a:t>
            </a:r>
          </a:p>
          <a:p>
            <a:r>
              <a:rPr lang="en-US" dirty="0"/>
              <a:t>The major components are functional units or subsystems that correspond to specific pieces of hardware built from the lower level building blocks.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8925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523999"/>
            <a:ext cx="4343400" cy="449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Computer organization</a:t>
            </a:r>
            <a:r>
              <a:rPr lang="en-US" dirty="0"/>
              <a:t> is concerned with the way the hardware components</a:t>
            </a:r>
          </a:p>
          <a:p>
            <a:r>
              <a:rPr lang="en-US" dirty="0"/>
              <a:t>Operation and connection together to form the computer system. </a:t>
            </a:r>
          </a:p>
          <a:p>
            <a:r>
              <a:rPr lang="en-US" dirty="0"/>
              <a:t>It is concerned with all physical aspects of computer systems e.g. circuit design, control signals, memory types.</a:t>
            </a:r>
          </a:p>
          <a:p>
            <a:r>
              <a:rPr lang="en-US" dirty="0"/>
              <a:t>The various components are assumed to be placed for proper functioning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Computer design</a:t>
            </a:r>
            <a:r>
              <a:rPr lang="en-US" dirty="0"/>
              <a:t> is concerned with the hardware design of the computer. </a:t>
            </a:r>
          </a:p>
          <a:p>
            <a:r>
              <a:rPr lang="en-US" dirty="0"/>
              <a:t>Once the computer specifications are formulated, designer develops the hardware. </a:t>
            </a:r>
          </a:p>
          <a:p>
            <a:r>
              <a:rPr lang="en-US" dirty="0"/>
              <a:t>Determine what hardware should be used and how the parts should be connected. </a:t>
            </a:r>
          </a:p>
          <a:p>
            <a:r>
              <a:rPr lang="en-US" dirty="0"/>
              <a:t>Sometimes referred to as computer implementation.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Computer architecture</a:t>
            </a:r>
            <a:r>
              <a:rPr lang="en-US" dirty="0"/>
              <a:t> is concerned with the structure and behavior of the computer as seen by the users.</a:t>
            </a:r>
          </a:p>
          <a:p>
            <a:r>
              <a:rPr lang="en-US" dirty="0"/>
              <a:t> It includes the information formats, the instruction set, and techniques for addressing memory. </a:t>
            </a:r>
          </a:p>
          <a:p>
            <a:r>
              <a:rPr lang="en-US" dirty="0"/>
              <a:t>It concerns with the specification of processors and memories, and structuring them to gather into a computer system. </a:t>
            </a:r>
          </a:p>
          <a:p>
            <a:r>
              <a:rPr lang="en-US" dirty="0"/>
              <a:t>It deals with all logical aspects e.g. instruction sets, instruction formats, data types, addressing modes.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Why study computer architecture? </a:t>
            </a:r>
          </a:p>
          <a:p>
            <a:pPr lvl="1"/>
            <a:r>
              <a:rPr lang="en-US" sz="2400" dirty="0"/>
              <a:t>Design better programs, including system software such as compilers, operating systems, and device drivers. </a:t>
            </a:r>
          </a:p>
          <a:p>
            <a:pPr lvl="1"/>
            <a:r>
              <a:rPr lang="en-US" sz="2400" dirty="0"/>
              <a:t>Optimize program behavior. </a:t>
            </a:r>
          </a:p>
          <a:p>
            <a:pPr lvl="1"/>
            <a:r>
              <a:rPr lang="en-US" sz="2400" dirty="0"/>
              <a:t>Evaluate (benchmark) computer system performance. </a:t>
            </a:r>
          </a:p>
          <a:p>
            <a:pPr lvl="1"/>
            <a:r>
              <a:rPr lang="en-US" sz="2400" dirty="0"/>
              <a:t>Understand time, space, and price tradeoffs.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4C64532606B24FAB5D656F866C042E" ma:contentTypeVersion="7" ma:contentTypeDescription="Create a new document." ma:contentTypeScope="" ma:versionID="e09d2cf455fbf8f69db67da1420b95fc">
  <xsd:schema xmlns:xsd="http://www.w3.org/2001/XMLSchema" xmlns:xs="http://www.w3.org/2001/XMLSchema" xmlns:p="http://schemas.microsoft.com/office/2006/metadata/properties" xmlns:ns2="f8536b80-1d83-40b8-bf9c-7fc7a3b1d835" targetNamespace="http://schemas.microsoft.com/office/2006/metadata/properties" ma:root="true" ma:fieldsID="2669715d9414c83cbf40c50fdf684965" ns2:_="">
    <xsd:import namespace="f8536b80-1d83-40b8-bf9c-7fc7a3b1d8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536b80-1d83-40b8-bf9c-7fc7a3b1d8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35A237-AA23-47A1-A75C-9422ABEC0018}"/>
</file>

<file path=customXml/itemProps2.xml><?xml version="1.0" encoding="utf-8"?>
<ds:datastoreItem xmlns:ds="http://schemas.openxmlformats.org/officeDocument/2006/customXml" ds:itemID="{A20CB9B8-2134-45BA-BFC7-3957DD848DE0}"/>
</file>

<file path=customXml/itemProps3.xml><?xml version="1.0" encoding="utf-8"?>
<ds:datastoreItem xmlns:ds="http://schemas.openxmlformats.org/officeDocument/2006/customXml" ds:itemID="{24E25A55-69FD-435E-A59A-E753194A995C}"/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190</TotalTime>
  <Words>1201</Words>
  <Application>Microsoft Office PowerPoint</Application>
  <PresentationFormat>On-screen Show (4:3)</PresentationFormat>
  <Paragraphs>139</Paragraphs>
  <Slides>25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Lucida Sans Unicode</vt:lpstr>
      <vt:lpstr>Times New Roman</vt:lpstr>
      <vt:lpstr>Verdana</vt:lpstr>
      <vt:lpstr>Wingdings 2</vt:lpstr>
      <vt:lpstr>Wingdings 3</vt:lpstr>
      <vt:lpstr>Concourse</vt:lpstr>
      <vt:lpstr>Photo Editor Photo</vt:lpstr>
      <vt:lpstr>Equation</vt:lpstr>
      <vt:lpstr> Computer architecture   Introduction </vt:lpstr>
      <vt:lpstr>Computer Architecture</vt:lpstr>
      <vt:lpstr>  What is "Computer Architecture”?  A system concept integrating software, hardware, and firmware to specify the design of computing systems 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 and Organization  Introduction</dc:title>
  <dc:creator>Khadam</dc:creator>
  <cp:lastModifiedBy>Pallab Chowdhury</cp:lastModifiedBy>
  <cp:revision>26</cp:revision>
  <dcterms:created xsi:type="dcterms:W3CDTF">2012-10-13T14:30:17Z</dcterms:created>
  <dcterms:modified xsi:type="dcterms:W3CDTF">2024-08-29T08:57:01Z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2024-08-29T08:57:01Z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740a77a5-71a7-4a26-9daa-1544ddf790a1</vt:lpwstr>
  </property>
  <property fmtid="{D5CDD505-2E9C-101B-9397-08002B2CF9AE}" pid="7" name="MSIP_Label_defa4170-0d19-0005-0004-bc88714345d2_ActionId">
    <vt:lpwstr>e2ef2178-65de-47a4-ac1c-05f5de6a340c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0x010100DA4C64532606B24FAB5D656F866C042E</vt:lpwstr>
  </property>
</Properties>
</file>